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9"/>
  </p:notesMasterIdLst>
  <p:sldIdLst>
    <p:sldId id="538" r:id="rId5"/>
    <p:sldId id="289" r:id="rId6"/>
    <p:sldId id="620" r:id="rId7"/>
    <p:sldId id="601" r:id="rId8"/>
    <p:sldId id="333" r:id="rId9"/>
    <p:sldId id="644" r:id="rId10"/>
    <p:sldId id="540" r:id="rId11"/>
    <p:sldId id="629" r:id="rId12"/>
    <p:sldId id="645" r:id="rId13"/>
    <p:sldId id="712" r:id="rId14"/>
    <p:sldId id="647" r:id="rId15"/>
    <p:sldId id="648" r:id="rId16"/>
    <p:sldId id="716" r:id="rId17"/>
    <p:sldId id="651" r:id="rId18"/>
    <p:sldId id="717" r:id="rId19"/>
    <p:sldId id="653" r:id="rId20"/>
    <p:sldId id="654" r:id="rId21"/>
    <p:sldId id="656" r:id="rId22"/>
    <p:sldId id="657" r:id="rId23"/>
    <p:sldId id="718" r:id="rId24"/>
    <p:sldId id="659" r:id="rId25"/>
    <p:sldId id="660" r:id="rId26"/>
    <p:sldId id="662" r:id="rId27"/>
    <p:sldId id="663" r:id="rId28"/>
    <p:sldId id="719" r:id="rId29"/>
    <p:sldId id="665" r:id="rId30"/>
    <p:sldId id="666" r:id="rId31"/>
    <p:sldId id="668" r:id="rId32"/>
    <p:sldId id="669" r:id="rId33"/>
    <p:sldId id="720" r:id="rId34"/>
    <p:sldId id="671" r:id="rId35"/>
    <p:sldId id="734" r:id="rId36"/>
    <p:sldId id="674" r:id="rId37"/>
    <p:sldId id="675" r:id="rId38"/>
    <p:sldId id="721" r:id="rId39"/>
    <p:sldId id="677" r:id="rId40"/>
    <p:sldId id="678" r:id="rId41"/>
    <p:sldId id="680" r:id="rId42"/>
    <p:sldId id="681" r:id="rId43"/>
    <p:sldId id="722" r:id="rId44"/>
    <p:sldId id="683" r:id="rId45"/>
    <p:sldId id="684" r:id="rId46"/>
    <p:sldId id="686" r:id="rId47"/>
    <p:sldId id="687" r:id="rId48"/>
    <p:sldId id="723" r:id="rId49"/>
    <p:sldId id="724" r:id="rId50"/>
    <p:sldId id="735" r:id="rId51"/>
    <p:sldId id="691" r:id="rId52"/>
    <p:sldId id="692" r:id="rId53"/>
    <p:sldId id="725" r:id="rId54"/>
    <p:sldId id="726" r:id="rId55"/>
    <p:sldId id="736" r:id="rId56"/>
    <p:sldId id="696" r:id="rId57"/>
    <p:sldId id="697" r:id="rId58"/>
    <p:sldId id="727" r:id="rId59"/>
    <p:sldId id="699" r:id="rId60"/>
    <p:sldId id="700" r:id="rId61"/>
    <p:sldId id="702" r:id="rId62"/>
    <p:sldId id="703" r:id="rId63"/>
    <p:sldId id="728" r:id="rId64"/>
    <p:sldId id="705" r:id="rId65"/>
    <p:sldId id="706" r:id="rId66"/>
    <p:sldId id="708" r:id="rId67"/>
    <p:sldId id="619" r:id="rId68"/>
    <p:sldId id="576" r:id="rId69"/>
    <p:sldId id="346" r:id="rId70"/>
    <p:sldId id="729" r:id="rId71"/>
    <p:sldId id="730" r:id="rId72"/>
    <p:sldId id="731" r:id="rId73"/>
    <p:sldId id="732" r:id="rId74"/>
    <p:sldId id="711" r:id="rId75"/>
    <p:sldId id="737" r:id="rId76"/>
    <p:sldId id="627" r:id="rId77"/>
    <p:sldId id="628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538"/>
            <p14:sldId id="289"/>
            <p14:sldId id="620"/>
            <p14:sldId id="601"/>
            <p14:sldId id="333"/>
            <p14:sldId id="644"/>
            <p14:sldId id="540"/>
            <p14:sldId id="629"/>
            <p14:sldId id="645"/>
            <p14:sldId id="712"/>
            <p14:sldId id="647"/>
            <p14:sldId id="648"/>
            <p14:sldId id="716"/>
            <p14:sldId id="651"/>
            <p14:sldId id="717"/>
            <p14:sldId id="653"/>
            <p14:sldId id="654"/>
            <p14:sldId id="656"/>
            <p14:sldId id="657"/>
            <p14:sldId id="718"/>
            <p14:sldId id="659"/>
            <p14:sldId id="660"/>
            <p14:sldId id="662"/>
            <p14:sldId id="663"/>
            <p14:sldId id="719"/>
            <p14:sldId id="665"/>
            <p14:sldId id="666"/>
            <p14:sldId id="668"/>
            <p14:sldId id="669"/>
            <p14:sldId id="720"/>
            <p14:sldId id="671"/>
            <p14:sldId id="734"/>
            <p14:sldId id="674"/>
            <p14:sldId id="675"/>
            <p14:sldId id="721"/>
            <p14:sldId id="677"/>
            <p14:sldId id="678"/>
            <p14:sldId id="680"/>
            <p14:sldId id="681"/>
            <p14:sldId id="722"/>
            <p14:sldId id="683"/>
            <p14:sldId id="684"/>
            <p14:sldId id="686"/>
            <p14:sldId id="687"/>
            <p14:sldId id="723"/>
            <p14:sldId id="724"/>
            <p14:sldId id="735"/>
            <p14:sldId id="691"/>
            <p14:sldId id="692"/>
            <p14:sldId id="725"/>
            <p14:sldId id="726"/>
            <p14:sldId id="736"/>
            <p14:sldId id="696"/>
            <p14:sldId id="697"/>
            <p14:sldId id="727"/>
            <p14:sldId id="699"/>
            <p14:sldId id="700"/>
            <p14:sldId id="702"/>
            <p14:sldId id="703"/>
            <p14:sldId id="728"/>
            <p14:sldId id="705"/>
            <p14:sldId id="706"/>
            <p14:sldId id="708"/>
            <p14:sldId id="619"/>
            <p14:sldId id="576"/>
            <p14:sldId id="346"/>
            <p14:sldId id="729"/>
            <p14:sldId id="730"/>
            <p14:sldId id="731"/>
            <p14:sldId id="732"/>
            <p14:sldId id="711"/>
            <p14:sldId id="737"/>
            <p14:sldId id="627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85484" autoAdjust="0"/>
  </p:normalViewPr>
  <p:slideViewPr>
    <p:cSldViewPr snapToGrid="0">
      <p:cViewPr varScale="1">
        <p:scale>
          <a:sx n="63" d="100"/>
          <a:sy n="63" d="100"/>
        </p:scale>
        <p:origin x="640" y="-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6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5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8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98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62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50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11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5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11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2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9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9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2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0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1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65176"/>
            <a:ext cx="10983132" cy="74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2" y="267221"/>
            <a:ext cx="10983132" cy="74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41710-1832-1687-98D9-B558FF15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237476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E232F-24EC-343F-72A1-0324D0A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1" y="-1"/>
            <a:ext cx="12310946" cy="704757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962439" y="2359926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BÁO CÁO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THỐNG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KÊ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ĐIỂM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THPT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2026</a:t>
            </a:r>
            <a:endParaRPr lang="en-US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7" y="536312"/>
            <a:ext cx="11949235" cy="15500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01A977-962D-4BE0-B52A-7A00F852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15" y="536312"/>
            <a:ext cx="4780722" cy="109184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D7C3D-92F6-4E63-8BD0-966A8CC08907}"/>
              </a:ext>
            </a:extLst>
          </p:cNvPr>
          <p:cNvSpPr txBox="1"/>
          <p:nvPr/>
        </p:nvSpPr>
        <p:spPr>
          <a:xfrm>
            <a:off x="4354667" y="6230136"/>
            <a:ext cx="3482666" cy="38242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HÀ NỘI, NGÀY 30 THÁNG 6 NĂM 2026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0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NGỮ VĂN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02583"/>
              </p:ext>
            </p:extLst>
          </p:nvPr>
        </p:nvGraphicFramePr>
        <p:xfrm>
          <a:off x="8450491" y="1024038"/>
          <a:ext cx="3633136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537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29903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67857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1,197,227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132,685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11.083 %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527,891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44.093 %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A7E866F-5962-4709-8A1A-7787AF683C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08892"/>
            <a:ext cx="8157681" cy="5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3950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1,126,726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1,197,227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70,308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132,685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11.083 %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671,209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59.572 %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527,891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44.093 %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NGỮ VĂN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54613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NGỮ VĂN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B4FE9-A5D8-47BF-9AC1-D7CF03EC6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85203" y="747763"/>
            <a:ext cx="3834980" cy="283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3C03F-08CB-4617-B9C4-E8EC689CCA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73654" y="780039"/>
            <a:ext cx="3589638" cy="2830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6123D-6CF1-41C2-9487-96D8F7AA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03" y="3833910"/>
            <a:ext cx="3834980" cy="2927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BB24A-DB25-49F4-B8B5-87D24F34E64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93000" y="3866186"/>
            <a:ext cx="3930720" cy="28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79014"/>
              </p:ext>
            </p:extLst>
          </p:nvPr>
        </p:nvGraphicFramePr>
        <p:xfrm>
          <a:off x="708042" y="1092219"/>
          <a:ext cx="6687009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805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528260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746323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620621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47,706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56,416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41,300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125,615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36,785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47,312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22,311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 Châu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9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VẬT LÍ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1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VẬT LÍ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73345"/>
              </p:ext>
            </p:extLst>
          </p:nvPr>
        </p:nvGraphicFramePr>
        <p:xfrm>
          <a:off x="8471039" y="858420"/>
          <a:ext cx="3720961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0332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321551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608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385,930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151,937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39.369 %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08CE51-9F65-462B-90C9-3B366198A1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4" y="829043"/>
            <a:ext cx="8039531" cy="56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8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41178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347,599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385,930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34,029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151,937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39.369 %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186,531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53.663 %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11.3033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0.4897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VẬT LÍ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310853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VẬT LÍ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4B5AF-46C2-4AD5-B7FC-EBD2D0239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57305" y="599611"/>
            <a:ext cx="3865800" cy="3026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551EAD-AC94-47DB-80E2-56BFCBBFC3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63032" y="724875"/>
            <a:ext cx="3703320" cy="3026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8CE10-D424-4F07-B737-63596B6C0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743" y="3831640"/>
            <a:ext cx="3910925" cy="3026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98905-DD75-49EC-B828-07BC8F668E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63032" y="3947467"/>
            <a:ext cx="3820615" cy="27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1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5556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10,141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37,540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18,630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0488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30636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HÓA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9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90141" y="1873504"/>
            <a:ext cx="558179" cy="409838"/>
            <a:chOff x="6953426" y="711274"/>
            <a:chExt cx="558179" cy="409838"/>
          </a:xfrm>
        </p:grpSpPr>
        <p:sp>
          <p:nvSpPr>
            <p:cNvPr id="4" name="Oval 3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6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96391F33-25B1-4D28-9D2C-621BEA0FA76C}"/>
              </a:ext>
            </a:extLst>
          </p:cNvPr>
          <p:cNvSpPr txBox="1">
            <a:spLocks/>
          </p:cNvSpPr>
          <p:nvPr/>
        </p:nvSpPr>
        <p:spPr>
          <a:xfrm>
            <a:off x="1379873" y="1620349"/>
            <a:ext cx="10029484" cy="893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TÍCH, ĐỐI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SÁNH PHỔ ĐIỂM THI THPT BỐN NĂM GẦN NHẤT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60495" y="4564174"/>
            <a:ext cx="558179" cy="409838"/>
            <a:chOff x="6953426" y="711274"/>
            <a:chExt cx="558179" cy="409838"/>
          </a:xfrm>
        </p:grpSpPr>
        <p:sp>
          <p:nvSpPr>
            <p:cNvPr id="8" name="Oval 7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grpSp>
        <p:nvGrpSpPr>
          <p:cNvPr id="11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63819" y="3283450"/>
            <a:ext cx="558179" cy="409838"/>
            <a:chOff x="6953426" y="711274"/>
            <a:chExt cx="558179" cy="409838"/>
          </a:xfrm>
        </p:grpSpPr>
        <p:sp>
          <p:nvSpPr>
            <p:cNvPr id="12" name="Oval 11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22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96391F33-25B1-4D28-9D2C-621BEA0FA76C}"/>
              </a:ext>
            </a:extLst>
          </p:cNvPr>
          <p:cNvSpPr txBox="1">
            <a:spLocks/>
          </p:cNvSpPr>
          <p:nvPr/>
        </p:nvSpPr>
        <p:spPr>
          <a:xfrm>
            <a:off x="1385669" y="3010417"/>
            <a:ext cx="10213508" cy="1249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TÍCH PHỔ ĐIỂM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THI THPT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THEO MỘT SỐ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TỔ HỢP MÔN THI TRUYỀN THỐNG</a:t>
            </a:r>
          </a:p>
        </p:txBody>
      </p:sp>
      <p:sp>
        <p:nvSpPr>
          <p:cNvPr id="15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41E137A3-5505-451A-AD97-A7E47DCAE6AA}"/>
              </a:ext>
            </a:extLst>
          </p:cNvPr>
          <p:cNvSpPr txBox="1">
            <a:spLocks/>
          </p:cNvSpPr>
          <p:nvPr/>
        </p:nvSpPr>
        <p:spPr>
          <a:xfrm>
            <a:off x="1385669" y="4530671"/>
            <a:ext cx="8263374" cy="799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TRAO ĐỔI, THẢO LUẬN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343BCC-5133-43D7-51FB-08A561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</a:t>
            </a:fld>
            <a:endParaRPr lang="en-US"/>
          </a:p>
        </p:txBody>
      </p:sp>
      <p:sp>
        <p:nvSpPr>
          <p:cNvPr id="17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41E137A3-5505-451A-AD97-A7E47DCAE6AA}"/>
              </a:ext>
            </a:extLst>
          </p:cNvPr>
          <p:cNvSpPr txBox="1">
            <a:spLocks/>
          </p:cNvSpPr>
          <p:nvPr/>
        </p:nvSpPr>
        <p:spPr>
          <a:xfrm>
            <a:off x="1318674" y="569998"/>
            <a:ext cx="8263374" cy="799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NỘI DUNG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9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HÓA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318859"/>
              </p:ext>
            </p:extLst>
          </p:nvPr>
        </p:nvGraphicFramePr>
        <p:xfrm>
          <a:off x="8379260" y="908892"/>
          <a:ext cx="365695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27323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54117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75512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250,803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21.981 %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39.887 %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02108A8-C201-4199-9D57-B8E25EC70B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7537" y="908892"/>
            <a:ext cx="7665209" cy="57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9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13849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240,135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250,803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70,910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21.981 %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80,847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33.667 %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39.887 %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HÓA HỌC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0950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HÓA HỌC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B92B1-1EB6-4A99-8127-6DF4051511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21040" y="855073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4151B-DC72-422A-B3D7-C548E04C6B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18883" y="855073"/>
            <a:ext cx="3703320" cy="2923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6B650-06BC-402F-A8EE-B74BB2CA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83" y="3934744"/>
            <a:ext cx="3776611" cy="2923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107FE-17AA-490B-9A8C-A02D0C15CD1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21040" y="3885639"/>
            <a:ext cx="3776613" cy="29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9580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8,835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179519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86256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SINH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88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SINH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85677"/>
              </p:ext>
            </p:extLst>
          </p:nvPr>
        </p:nvGraphicFramePr>
        <p:xfrm>
          <a:off x="8388565" y="858420"/>
          <a:ext cx="3722155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920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647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6471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68,923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31.428 %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99BB953-67B9-4A09-9765-73988DC022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9582" y="829043"/>
            <a:ext cx="7777825" cy="59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591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69,895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68,923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22,674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31.428 %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17,579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25.151 %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1.8717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SINH HỌC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2524213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SINH HỌC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2381C4-CC61-44E2-87C3-8A112ABEC0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1682" y="922454"/>
            <a:ext cx="370332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8D4DF-ED1D-485C-8FAE-776EED73AF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83004" y="893071"/>
            <a:ext cx="4244741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72F4B-CEAF-4C62-8BE3-00D59B11A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4" y="3893171"/>
            <a:ext cx="3782096" cy="2964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2C2943-DF49-4080-A79B-DE43770B62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61909" y="3866758"/>
            <a:ext cx="4165836" cy="29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6920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Nẵng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70805"/>
              </p:ext>
            </p:extLst>
          </p:nvPr>
        </p:nvGraphicFramePr>
        <p:xfrm>
          <a:off x="7115899" y="1092218"/>
          <a:ext cx="4430442" cy="5673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60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28781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TIN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4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 ĐIỂM CÁC MÔN THI</a:t>
            </a:r>
            <a:endParaRPr lang="en-US" sz="4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20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TIN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405349"/>
              </p:ext>
            </p:extLst>
          </p:nvPr>
        </p:nvGraphicFramePr>
        <p:xfrm>
          <a:off x="8409395" y="858420"/>
          <a:ext cx="367423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312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0043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1067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30.431 %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10094C5-626F-4B57-9919-6143D58CB4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4455" y="829043"/>
            <a:ext cx="7608017" cy="58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4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TIN HỌC NĂM 2025 &amp;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473DC5-3236-4DBF-8EC3-EEC5EFB09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20089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11.221 %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47.566 %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30.431 %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7.8927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979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TIN HỌC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54059-0D5E-40C0-AE1F-836C9A237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58560" y="1001790"/>
            <a:ext cx="5389108" cy="4271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6531A4-8920-4A18-88FD-78AE27C3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4" y="981470"/>
            <a:ext cx="5389109" cy="42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232257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Nẵng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369310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689454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LỊCH SỬ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8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LỊCH SỬ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84668"/>
              </p:ext>
            </p:extLst>
          </p:nvPr>
        </p:nvGraphicFramePr>
        <p:xfrm>
          <a:off x="8481313" y="908892"/>
          <a:ext cx="3710687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5357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254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2785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565,056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145,633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25.773 %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35.158 %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4F896A6-2B4B-4144-A6B0-604A60C29A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3088" y="908892"/>
            <a:ext cx="8010076" cy="59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8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0461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481,293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565,056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145,633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25.773 %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210,702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43.778 %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35.158 %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4.3624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LỊCH SỬ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66579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LỊCH SỬ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BB498-20C2-4558-A33E-08ACB1F1C5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01445" y="664909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A562BE-0903-4A46-9473-E438D3A2E1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3442" y="796296"/>
            <a:ext cx="3697300" cy="2600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71162-A859-42DA-8E29-3D1282E7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947" y="3789854"/>
            <a:ext cx="3775564" cy="2780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D484F-3617-4BF6-8433-FA5B27DE7E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93345" y="3789854"/>
            <a:ext cx="3519519" cy="28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9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551510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26,384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20,504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23,199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40,542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13,063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21,055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6690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250195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ĐỊA LÍ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1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TOÁN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6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ĐỊA LÍ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113715"/>
              </p:ext>
            </p:extLst>
          </p:nvPr>
        </p:nvGraphicFramePr>
        <p:xfrm>
          <a:off x="8501862" y="898394"/>
          <a:ext cx="3690139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8461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549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443,884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208,659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47.008 %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64,046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14.429 %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E26C68F-A437-4C3C-8B28-945DC5447A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7264" y="898394"/>
            <a:ext cx="7870692" cy="58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4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6727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476,472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443,884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89,054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208,659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47.008 %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215,695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45.269 %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64,046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14.429 %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14.4961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ĐỊA LÍ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984228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ĐỊA LÍ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42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F9922-753B-40BC-B6B2-4475C8B858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97794" y="747763"/>
            <a:ext cx="370332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3B457-B79A-4402-98D7-BC994348AC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72347" y="747763"/>
            <a:ext cx="3703320" cy="272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32E7A-5C11-40F1-8715-E1CE1C1AE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47" y="3878064"/>
            <a:ext cx="3708716" cy="286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1D4FF-8C3D-45DE-A57D-63C336F371A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97794" y="3712617"/>
            <a:ext cx="3830262" cy="30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9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5358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19,506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24,865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24,982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9,598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19,859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898146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2950127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CÔNG NGHỆ - CÔNG NGHIỆP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76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CN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53006"/>
              </p:ext>
            </p:extLst>
          </p:nvPr>
        </p:nvGraphicFramePr>
        <p:xfrm>
          <a:off x="8378483" y="908892"/>
          <a:ext cx="3684823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6677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367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4471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13.691 %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36.274 %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3C2A288-E691-4287-9D22-C03BE39146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8314" y="908892"/>
            <a:ext cx="7715804" cy="5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6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205565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34.061 %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13.691 %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25.59 %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36.274 %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1.7467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CN-CN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3389990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CN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7C0FA-B822-417A-AF1F-A8643ACF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9" y="1158671"/>
            <a:ext cx="5154241" cy="3971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5411-B72A-4C17-B375-EABF452692F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33474" y="1112951"/>
            <a:ext cx="5640366" cy="40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6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8917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 Biên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956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Đắk Lắk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626793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CÔNG NGHỆ - NÔNG NGHIỆP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1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4915214" cy="7477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TOÁN NĂM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25EEF-8710-457B-AC91-869419DC0A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4" y="958596"/>
            <a:ext cx="7926515" cy="554494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798"/>
              </p:ext>
            </p:extLst>
          </p:nvPr>
        </p:nvGraphicFramePr>
        <p:xfrm>
          <a:off x="8178229" y="958596"/>
          <a:ext cx="376719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75744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95724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295724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1,192,437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452,838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37.976 %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352,014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118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NN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25642"/>
              </p:ext>
            </p:extLst>
          </p:nvPr>
        </p:nvGraphicFramePr>
        <p:xfrm>
          <a:off x="8440217" y="908892"/>
          <a:ext cx="3670503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1871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58764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56.141 %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0EF1FB4-4A20-4461-9921-B8FB7DF596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5735" y="908892"/>
            <a:ext cx="8084413" cy="56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959750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22,048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2.145 %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78.42 %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56.141 %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4.5809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CN-NN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2972955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67" y="17272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NN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43F2E-9C93-4E64-8A94-404BB5161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53200" y="1152732"/>
            <a:ext cx="5222468" cy="4252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82AB8-9FC8-43C0-AE4C-89681905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1152732"/>
            <a:ext cx="5598882" cy="42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2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7178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Cần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12054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Lâm Đồng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1662276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52755" y="1638300"/>
            <a:ext cx="10845330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GIÁO DỤC KINH TẾ VÀ PHÁP LUẬT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73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GDKT&amp;PL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01269"/>
              </p:ext>
            </p:extLst>
          </p:nvPr>
        </p:nvGraphicFramePr>
        <p:xfrm>
          <a:off x="8435883" y="908892"/>
          <a:ext cx="3708705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469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186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214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282,519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135,276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47.882 %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7.957 %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ED4B636-6196-45CB-B5E2-478D9D9AAB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0914" y="908892"/>
            <a:ext cx="7886219" cy="54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9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8402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246,401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282,519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2.567 %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135,276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47.882 %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192,613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78.171 %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7.957 %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5.8888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GDKT&amp;PL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4220393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GDKT&amp;PL 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90EC9F-1A7B-4F89-B06E-CF51A4C0B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9014" y="877009"/>
            <a:ext cx="3700655" cy="2661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A8E8C-135D-4DC8-987E-55878940A8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39251" y="965885"/>
            <a:ext cx="3824302" cy="2667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1D7F2-C7BD-4067-AFA8-CD3B606AE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15" y="3786022"/>
            <a:ext cx="3642368" cy="2816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CFF256-3B28-42AE-9460-6E9E794AA6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39252" y="4013895"/>
            <a:ext cx="4040060" cy="25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6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62248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22,750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5,889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13,501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30,117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56013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 Biên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 Châu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Sơn La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Lào Cai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456885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TIẾNG ANH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9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B5DC7-45ED-4BF1-8788-123D993C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6" y="20320"/>
            <a:ext cx="10205453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TOÁN NĂM 2025 &amp;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797F9E-3284-486F-9A31-63070D25A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64769"/>
              </p:ext>
            </p:extLst>
          </p:nvPr>
        </p:nvGraphicFramePr>
        <p:xfrm>
          <a:off x="447568" y="593221"/>
          <a:ext cx="11481795" cy="6259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2332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948903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53860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62405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809548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67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307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1,126,172</a:t>
                      </a: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1,192,437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4.78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4.6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1.68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1.35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635,102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56.395 %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452,838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37.976 %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56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137,741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12.231 %</a:t>
                      </a:r>
                      <a:endParaRPr lang="en-US" sz="1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352,014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934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4.75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513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777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0.069 %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0.4555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3.5289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516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TIẾNG ANH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569556"/>
              </p:ext>
            </p:extLst>
          </p:nvPr>
        </p:nvGraphicFramePr>
        <p:xfrm>
          <a:off x="8498420" y="908892"/>
          <a:ext cx="3693580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961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667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7286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334,547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168,105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4411F3-390D-4515-A8CD-45AA878836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3" y="908892"/>
            <a:ext cx="8080629" cy="55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2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524805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351,848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334,547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134,478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38.22 %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168,105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15.135 %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TIẾNG ANH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55856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TIẾNG ANH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8CCAF-6FB4-4856-9688-05272EB6D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84538" y="749419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20781-7834-47F6-8146-EA312A3D8A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46262" y="747763"/>
            <a:ext cx="3703320" cy="2755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FDCE4-BA5D-411D-B29C-4E85813A1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538" y="3826164"/>
            <a:ext cx="3703320" cy="2905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2EEAD-635F-4D42-9D79-C8D9E3EC7C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46261" y="3778694"/>
            <a:ext cx="3703321" cy="29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1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03628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57,840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64,357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9,905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18,544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14592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Khánh Hòa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912182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 ĐIỂM MỘT SỐ TỔ HỢP MÔN</a:t>
            </a:r>
            <a:endParaRPr lang="en-US" sz="4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893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86F8BCCC-14B6-437B-92D3-122BF75043AA}"/>
              </a:ext>
            </a:extLst>
          </p:cNvPr>
          <p:cNvSpPr txBox="1">
            <a:spLocks/>
          </p:cNvSpPr>
          <p:nvPr/>
        </p:nvSpPr>
        <p:spPr>
          <a:xfrm>
            <a:off x="534860" y="412237"/>
            <a:ext cx="10845444" cy="893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TÍCH KẾT QUẢ THEO TỔ HỢP MÔN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F1EC078E-5BF5-4B26-8F61-782AD23B77D6}"/>
              </a:ext>
            </a:extLst>
          </p:cNvPr>
          <p:cNvSpPr txBox="1">
            <a:spLocks/>
          </p:cNvSpPr>
          <p:nvPr/>
        </p:nvSpPr>
        <p:spPr>
          <a:xfrm>
            <a:off x="1417056" y="1738401"/>
            <a:ext cx="8319052" cy="4527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Lý,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A01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Lý, Anh)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Sinh)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(Văn,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D01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Văn, Anh)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9E3DD-D043-5032-1286-08DD27F0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13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A00 (TOÁN, LÝ, HÓA)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24336"/>
              </p:ext>
            </p:extLst>
          </p:nvPr>
        </p:nvGraphicFramePr>
        <p:xfrm>
          <a:off x="276821" y="102752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162,200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175,241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FCB2335-F314-4818-9576-AAD06A693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75407" y="905607"/>
            <a:ext cx="8616593" cy="60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1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A01 (TOÁN, VẬT LÍ, NGOẠI NGỮ)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5DDA0-22FB-472E-A8B2-7444B9F4A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67546" y="905607"/>
            <a:ext cx="8373766" cy="507395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83904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146,960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143,177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735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B00 (TOÁN, HÓA HỌC, SINH HỌC)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9296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44,964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47,200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AB0C66A-F952-4BA8-84B3-645B6189E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7271" y="905607"/>
            <a:ext cx="8445685" cy="52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76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C00 (NGỮ VĂN, LỊCH SỬ, ĐỊA LÝ)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33310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297,377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277,165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10E2B42-FE67-45F5-BE31-EF5ADD495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24037" y="905607"/>
            <a:ext cx="8439364" cy="5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TOÁN NĂM 2023 - 2026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9383" y="747763"/>
            <a:ext cx="3971580" cy="29994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7111022" y="747763"/>
            <a:ext cx="4321097" cy="2999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B7DCD-69B0-4323-B92B-46670982344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9383" y="3952458"/>
            <a:ext cx="3971580" cy="2796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DEC55-C56F-4F93-9097-AC6BF617EE1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08280" y="3947646"/>
            <a:ext cx="4423839" cy="2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1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D01 (TOÁN, NGOẠI NGỮ, NGỮ VĂN)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72240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350,654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330,523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DEC45D-3B51-4060-B8BF-506F4F206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92884" y="905607"/>
            <a:ext cx="8699115" cy="524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23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F9C41-7156-4140-B2A2-BA3F4FD5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85955"/>
            <a:ext cx="10983132" cy="747763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BÁCH PHÂN VỊ CỦA MỘT SỐ TỔ HỢP MÔN (5 TỔ HỢP)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50681-7E93-4A30-A58D-B82C8AC9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41" y="833718"/>
            <a:ext cx="3684971" cy="6012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F1E55-1F6E-433F-B2EF-887EC27A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21" y="833718"/>
            <a:ext cx="3684970" cy="60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3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F9C41-7156-4140-B2A2-BA3F4FD5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85955"/>
            <a:ext cx="10983132" cy="747763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BÁCH PHÂN VỊ CỦA MỘT SỐ TỔ HỢP MÔN (5 TỔ HỢP)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5621DC-2EE0-40EE-BDE4-DB195CC9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58" y="909217"/>
            <a:ext cx="3382502" cy="5741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C5565-D6CC-4EB2-9FB9-1728C2D2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58" y="1012905"/>
            <a:ext cx="3582796" cy="5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84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TRÂN TRỌNG CẢM ƠN !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6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8340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47,818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138,465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125,070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56,499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42,860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18,283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41,207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43,447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46,961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53651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400759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NGỮ VĂN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76314"/>
      </p:ext>
    </p:extLst>
  </p:cSld>
  <p:clrMapOvr>
    <a:masterClrMapping/>
  </p:clrMapOvr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7_Bring your presentations to life with 3D_AAS_v3" id="{16D6C460-65F3-4DF8-AE87-56541C30C8AE}" vid="{B7832409-F369-484D-AD9D-1F570206E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26FF7-C1F4-4C68-B9E0-A1BEBFA97A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774A73-0280-47B7-9E46-5069D2220801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16c05727-aa75-4e4a-9b5f-8a80a1165891"/>
    <ds:schemaRef ds:uri="http://purl.org/dc/terms/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06286C1-23B0-486D-BA90-391FEFBD8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4406</Words>
  <Application>Microsoft Office PowerPoint</Application>
  <PresentationFormat>Widescreen</PresentationFormat>
  <Paragraphs>2287</Paragraphs>
  <Slides>74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Calibri</vt:lpstr>
      <vt:lpstr>Segoe UI</vt:lpstr>
      <vt:lpstr>Segoe UI Light</vt:lpstr>
      <vt:lpstr>Segoe UI Semibold</vt:lpstr>
      <vt:lpstr>Wingdings</vt:lpstr>
      <vt:lpstr>Get Started with 3D</vt:lpstr>
      <vt:lpstr>PowerPoint Presentation</vt:lpstr>
      <vt:lpstr>PowerPoint Presentation</vt:lpstr>
      <vt:lpstr>PowerPoint Presentation</vt:lpstr>
      <vt:lpstr>PowerPoint Presentation</vt:lpstr>
      <vt:lpstr>PHỔ ĐIỂM MÔN TOÁN NĂM 2026</vt:lpstr>
      <vt:lpstr>CÁC CHỈ SỐ THỐNG KÊ CƠ BẢN MÔN TOÁN NĂM 2025 &amp; 2026</vt:lpstr>
      <vt:lpstr>PHỔ ĐIỂM MÔN TOÁN NĂM 2023 - 2026</vt:lpstr>
      <vt:lpstr>TOP 10 TỈNH CÓ ĐTB CAO NHẤT</vt:lpstr>
      <vt:lpstr>PowerPoint Presentation</vt:lpstr>
      <vt:lpstr>PHỔ ĐIỂM MÔN NGỮ VĂN NĂM 2026</vt:lpstr>
      <vt:lpstr>CÁC CHỈ SỐ THỐNG KÊ CƠ BẢN MÔN NGỮ VĂN NĂM 2025 &amp; 2026</vt:lpstr>
      <vt:lpstr>PHỔ ĐIỂM MÔN NGỮ VĂN NĂM 2023 - 2026</vt:lpstr>
      <vt:lpstr>TOP 10 TỈNH CÓ ĐTB CAO NHẤT</vt:lpstr>
      <vt:lpstr>PowerPoint Presentation</vt:lpstr>
      <vt:lpstr>PHỔ ĐIỂM MÔN VẬT LÍ NĂM 2026</vt:lpstr>
      <vt:lpstr>CÁC CHỈ SỐ THỐNG KÊ CƠ BẢN MÔN VẬT LÍ NĂM 2025 &amp; 2026</vt:lpstr>
      <vt:lpstr>PHỔ ĐIỂM MÔN VẬT LÍ NĂM 2023 - 2026</vt:lpstr>
      <vt:lpstr>TOP 10 TỈNH CÓ ĐTB CAO NHẤT</vt:lpstr>
      <vt:lpstr>PowerPoint Presentation</vt:lpstr>
      <vt:lpstr>PHỔ ĐIỂM MÔN HÓA HỌC NĂM 2026</vt:lpstr>
      <vt:lpstr>CÁC CHỈ SỐ THỐNG KÊ CƠ BẢN MÔN HÓA HỌC NĂM 2025 &amp; 2026</vt:lpstr>
      <vt:lpstr>PHỔ ĐIỂM MÔN HÓA HỌC NĂM 2023 - 2026</vt:lpstr>
      <vt:lpstr>TOP 10 TỈNH CÓ ĐTB CAO NHẤT</vt:lpstr>
      <vt:lpstr>PowerPoint Presentation</vt:lpstr>
      <vt:lpstr>PHỔ ĐIỂM MÔN SINH HỌC NĂM 2026</vt:lpstr>
      <vt:lpstr>CÁC CHỈ SỐ THỐNG KÊ CƠ BẢN MÔN SINH HỌC NĂM 2025 &amp; 2026</vt:lpstr>
      <vt:lpstr>PHỔ ĐIỂM MÔN SINH HỌC NĂM 2023 - 2026</vt:lpstr>
      <vt:lpstr>TOP 10 TỈNH CÓ ĐTB CAO NHẤT</vt:lpstr>
      <vt:lpstr>PowerPoint Presentation</vt:lpstr>
      <vt:lpstr>PHỔ ĐIỂM MÔN TIN HỌC NĂM 2026</vt:lpstr>
      <vt:lpstr>CÁC CHỈ SỐ THỐNG KÊ CƠ BẢN MÔN TIN HỌC NĂM 2025 &amp; 2026</vt:lpstr>
      <vt:lpstr>PHỔ ĐIỂM MÔN TIN HỌC NĂM 2025 - 2026</vt:lpstr>
      <vt:lpstr>TOP 10 TỈNH CÓ ĐTB CAO NHẤT</vt:lpstr>
      <vt:lpstr>PowerPoint Presentation</vt:lpstr>
      <vt:lpstr>PHỔ ĐIỂM MÔN LỊCH SỬ NĂM 2026</vt:lpstr>
      <vt:lpstr>CÁC CHỈ SỐ THỐNG KÊ CƠ BẢN MÔN LỊCH SỬ NĂM 2025 &amp; 2026</vt:lpstr>
      <vt:lpstr>PHỔ ĐIỂM MÔN LỊCH SỬ NĂM 2023 - 2026</vt:lpstr>
      <vt:lpstr>TOP 10 TỈNH CÓ ĐTB CAO NHẤT</vt:lpstr>
      <vt:lpstr>PowerPoint Presentation</vt:lpstr>
      <vt:lpstr>PHỔ ĐIỂM MÔN ĐỊA LÍ NĂM 2026</vt:lpstr>
      <vt:lpstr>CÁC CHỈ SỐ THỐNG KÊ CƠ BẢN MÔN ĐỊA LÍ NĂM 2025 &amp; 2026</vt:lpstr>
      <vt:lpstr>PHỔ ĐIỂM MÔN ĐỊA LÍ NĂM 2023 - 2026</vt:lpstr>
      <vt:lpstr>TOP 10 TỈNH CÓ ĐTB CAO NHẤT</vt:lpstr>
      <vt:lpstr>PowerPoint Presentation</vt:lpstr>
      <vt:lpstr>PHỔ ĐIỂM MÔN CN – CN NĂM 2026</vt:lpstr>
      <vt:lpstr>CÁC CHỈ SỐ THỐNG KÊ CƠ BẢN MÔN CN-CN NĂM 2025 &amp; 2026</vt:lpstr>
      <vt:lpstr>PHỔ ĐIỂM MÔN CN – CN NĂM 2025 - 2026</vt:lpstr>
      <vt:lpstr>TOP 10 TỈNH CÓ ĐTB CAO NHẤT</vt:lpstr>
      <vt:lpstr>PowerPoint Presentation</vt:lpstr>
      <vt:lpstr>PHỔ ĐIỂM MÔN CN – NN NĂM 2026</vt:lpstr>
      <vt:lpstr>CÁC CHỈ SỐ THỐNG KÊ CƠ BẢN MÔN CN-NN NĂM 2025 &amp; 2026</vt:lpstr>
      <vt:lpstr>PHỔ ĐIỂM MÔN CN – NN NĂM 2025 - 2026</vt:lpstr>
      <vt:lpstr>TOP 10 TỈNH CÓ ĐTB CAO NHẤT</vt:lpstr>
      <vt:lpstr>PowerPoint Presentation</vt:lpstr>
      <vt:lpstr>PHỔ ĐIỂM MÔN GDKT&amp;PL NĂM 2026</vt:lpstr>
      <vt:lpstr>CÁC CHỈ SỐ THỐNG KÊ CƠ BẢN MÔN GDKT&amp;PL NĂM 2025 &amp; 2026</vt:lpstr>
      <vt:lpstr>PHỔ ĐIỂM MÔN GDKT&amp;PL  NĂM 2023 - 2026</vt:lpstr>
      <vt:lpstr>TOP 10 TỈNH CÓ ĐTB CAO NHẤT</vt:lpstr>
      <vt:lpstr>PowerPoint Presentation</vt:lpstr>
      <vt:lpstr>PHỔ ĐIỂM MÔN TIẾNG ANH NĂM 2026</vt:lpstr>
      <vt:lpstr>CÁC CHỈ SỐ THỐNG KÊ CƠ BẢN MÔN TIẾNG ANH NĂM 2025 &amp; 2026</vt:lpstr>
      <vt:lpstr>PHỔ ĐIỂM MÔN TIẾNG ANH NĂM 2023 - 2026</vt:lpstr>
      <vt:lpstr>TOP 10 TỈNH CÓ ĐTB CAO NHẤT</vt:lpstr>
      <vt:lpstr>PowerPoint Presentation</vt:lpstr>
      <vt:lpstr>PowerPoint Presentation</vt:lpstr>
      <vt:lpstr>TỔ HỢP A00 (TOÁN, LÝ, HÓA) – KHOẢNG CHIA 0.5</vt:lpstr>
      <vt:lpstr>TỔ HỢP A01 (TOÁN, VẬT LÍ, NGOẠI NGỮ) – KHOẢNG CHIA 0.5</vt:lpstr>
      <vt:lpstr>TỔ HỢP B00 (TOÁN, HÓA HỌC, SINH HỌC) – KHOẢNG CHIA 0.5</vt:lpstr>
      <vt:lpstr>TỔ HỢP C00 (NGỮ VĂN, LỊCH SỬ, ĐỊA LÝ) – KHOẢNG CHIA 0.5</vt:lpstr>
      <vt:lpstr>TỔ HỢP D01 (TOÁN, NGOẠI NGỮ, NGỮ VĂN) – KHOẢNG CHIA 0.5</vt:lpstr>
      <vt:lpstr>BÁCH PHÂN VỊ CỦA MỘT SỐ TỔ HỢP MÔN (5 TỔ HỢP)</vt:lpstr>
      <vt:lpstr>BÁCH PHÂN VỊ CỦA MỘT SỐ TỔ HỢP MÔN (5 TỔ HỢP)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2019-08-22T17:28:46Z</dcterms:created>
  <dcterms:modified xsi:type="dcterms:W3CDTF">2026-06-30T15:32:51Z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